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7"/>
  </p:notesMasterIdLst>
  <p:sldIdLst>
    <p:sldId id="256" r:id="rId2"/>
    <p:sldId id="279" r:id="rId3"/>
    <p:sldId id="315" r:id="rId4"/>
    <p:sldId id="286" r:id="rId5"/>
    <p:sldId id="285" r:id="rId6"/>
    <p:sldId id="281" r:id="rId7"/>
    <p:sldId id="287" r:id="rId8"/>
    <p:sldId id="283" r:id="rId9"/>
    <p:sldId id="284" r:id="rId10"/>
    <p:sldId id="290" r:id="rId11"/>
    <p:sldId id="316" r:id="rId12"/>
    <p:sldId id="328" r:id="rId13"/>
    <p:sldId id="289" r:id="rId14"/>
    <p:sldId id="317" r:id="rId15"/>
    <p:sldId id="318" r:id="rId16"/>
    <p:sldId id="320" r:id="rId17"/>
    <p:sldId id="319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257" r:id="rId26"/>
    <p:sldId id="260" r:id="rId27"/>
    <p:sldId id="258" r:id="rId28"/>
    <p:sldId id="259" r:id="rId29"/>
    <p:sldId id="265" r:id="rId30"/>
    <p:sldId id="262" r:id="rId31"/>
    <p:sldId id="263" r:id="rId32"/>
    <p:sldId id="264" r:id="rId33"/>
    <p:sldId id="266" r:id="rId34"/>
    <p:sldId id="272" r:id="rId35"/>
    <p:sldId id="267" r:id="rId36"/>
    <p:sldId id="268" r:id="rId37"/>
    <p:sldId id="269" r:id="rId38"/>
    <p:sldId id="273" r:id="rId39"/>
    <p:sldId id="274" r:id="rId40"/>
    <p:sldId id="275" r:id="rId41"/>
    <p:sldId id="276" r:id="rId42"/>
    <p:sldId id="278" r:id="rId43"/>
    <p:sldId id="277" r:id="rId44"/>
    <p:sldId id="270" r:id="rId45"/>
    <p:sldId id="27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E0DD3-648A-4F1F-9A86-568C0613B551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397C7-9119-4525-86F2-78BAD3F6D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8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397C7-9119-4525-86F2-78BAD3F6D7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35369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783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423377" y="1635363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93721" indent="-236533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85064" y="6370948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9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7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escriptive-statistics-vs-inferential-measure-central-nhtoc/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viewer?mid=10q8FOtqV2enxkcSktZagnJd4XzC2ZA0&amp;ll=40.237766793632474%2C2.78716745623651&amp;z=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an.r-project.org/doc/manuals/r-release/R-intr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iny.posit.co/r/gallery/" TargetMode="External"/><Relationship Id="rId5" Type="http://schemas.openxmlformats.org/officeDocument/2006/relationships/hyperlink" Target="https://rkabacoff.github.io/datavis/" TargetMode="External"/><Relationship Id="rId4" Type="http://schemas.openxmlformats.org/officeDocument/2006/relationships/hyperlink" Target="https://r4ds.had.co.nz/data-visualisation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HSAUR/vignettes/Ch_introduction_to_R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yanawu@clarku.edu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oogle.github.io/styleguide/Rguide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ultivariate-Analysis-Joseph-Anderson-William/dp/9353501350/ref=pd_cp_14_2/144-5828787-2724822?_encoding=UTF8&amp;pd_rd_i=9353501350&amp;pd_rd_r=397e3554-2af1-476b-8336-5c1018af6453&amp;pd_rd_w=Q3cmn&amp;pd_rd_wg=XzEv7&amp;pf_rd_p=0e5324e1-c848-4872-bbd5-5be6baedf80e&amp;pf_rd_r=FYB3ZG6A42Z1ANQMRH1V&amp;psc=1&amp;refRID=FYB3ZG6A42Z1ANQMRH1V" TargetMode="External"/><Relationship Id="rId2" Type="http://schemas.openxmlformats.org/officeDocument/2006/relationships/hyperlink" Target="https://nam10.safelinks.protection.outlook.com/?url=https%3A%2F%2Fwww.openintro.org%2Fbook%2Fos%2F&amp;data=04%7C01%7Crpontius%40clarku.edu%7Ca3e68f94d2f54e2e944508d8d58401b1%7Cb5b2263d68aa453eb972aa1421410f80%7C0%7C0%7C637494110261174984%7CUnknown%7CTWFpbGZsb3d8eyJWIjoiMC4wLjAwMDAiLCJQIjoiV2luMzIiLCJBTiI6Ik1haWwiLCJXVCI6Mn0%3D%7C1000&amp;sdata=6KuNr3ATGYQSxXwVfzJNl2Xe34seKudimIpbZP7fyh4%3D&amp;reserved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5FF4-BD3E-E7CA-09BE-83BBF37F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B13A-674D-7CD3-3E12-1C6C4ABF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53312"/>
            <a:ext cx="11029615" cy="4398264"/>
          </a:xfrm>
        </p:spPr>
        <p:txBody>
          <a:bodyPr>
            <a:normAutofit/>
          </a:bodyPr>
          <a:lstStyle/>
          <a:p>
            <a:r>
              <a:rPr lang="en-US" b="1" dirty="0"/>
              <a:t>Jan 22.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Add/Drop ends (&amp; last day to request audit) Full Semester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No 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Jan 20. University holiday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Feb 17. Wellness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3-7 Spring Break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24-27 AAG Conference</a:t>
            </a:r>
          </a:p>
          <a:p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14-24 Working on 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28 – May 1 Final project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May 5 Final report due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5716"/>
            <a:ext cx="11029616" cy="550572"/>
          </a:xfrm>
        </p:spPr>
        <p:txBody>
          <a:bodyPr/>
          <a:lstStyle/>
          <a:p>
            <a:r>
              <a:rPr lang="en-US" dirty="0"/>
              <a:t>COURSE WEBSITE</a:t>
            </a:r>
            <a:r>
              <a:rPr lang="en-US" altLang="zh-CN" dirty="0"/>
              <a:t>s</a:t>
            </a:r>
            <a:r>
              <a:rPr lang="en-US" dirty="0"/>
              <a:t>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507" y="3718475"/>
            <a:ext cx="2213546" cy="3914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6510478" y="3513228"/>
            <a:ext cx="2595480" cy="66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Intermediate Statistics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1244560" y="6508535"/>
            <a:ext cx="4164544" cy="39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Python Programming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6969176" y="6441240"/>
            <a:ext cx="4164544" cy="47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Web Mapping</a:t>
            </a:r>
            <a:endParaRPr lang="en-US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60" y="4160639"/>
            <a:ext cx="2377440" cy="237744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1252728"/>
            <a:ext cx="2377440" cy="237744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4097037"/>
            <a:ext cx="2377440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680" y="1252728"/>
            <a:ext cx="2377440" cy="24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6620-9B66-BACF-5471-077FB510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79656B29-87E9-53EE-1D07-28AC1A22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3E842-644B-033D-8AE6-80A671F3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weekly schedule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CDEEA-5927-3615-58A2-7ADC1181E7B6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797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7D226-0A4A-A70E-48C6-7FDABA8D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60" y="1197591"/>
            <a:ext cx="5331481" cy="199930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899CDC4-BAE0-FA00-AB03-2C765E74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5" y="819306"/>
            <a:ext cx="5331478" cy="27323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07DCF-721C-9508-01CB-9CE07D96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40" y="4370994"/>
            <a:ext cx="3353432" cy="1047834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</a:rPr>
              <a:t>Course introduction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software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1D41-9832-9023-6D58-709F148A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6" y="4504760"/>
            <a:ext cx="8149440" cy="16070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R programming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R-Studio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Open-source IDE (integrated development environment)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71809F-C3C0-E273-A913-956504C5CFA4}"/>
              </a:ext>
            </a:extLst>
          </p:cNvPr>
          <p:cNvSpPr txBox="1">
            <a:spLocks/>
          </p:cNvSpPr>
          <p:nvPr/>
        </p:nvSpPr>
        <p:spPr>
          <a:xfrm>
            <a:off x="581192" y="2505456"/>
            <a:ext cx="11029615" cy="49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835FF2-2A5C-7BF6-3330-6157E4135524}"/>
              </a:ext>
            </a:extLst>
          </p:cNvPr>
          <p:cNvSpPr txBox="1">
            <a:spLocks/>
          </p:cNvSpPr>
          <p:nvPr/>
        </p:nvSpPr>
        <p:spPr>
          <a:xfrm>
            <a:off x="505262" y="262633"/>
            <a:ext cx="11029616" cy="527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Week 01</a:t>
            </a:r>
          </a:p>
        </p:txBody>
      </p:sp>
    </p:spTree>
    <p:extLst>
      <p:ext uri="{BB962C8B-B14F-4D97-AF65-F5344CB8AC3E}">
        <p14:creationId xmlns:p14="http://schemas.microsoft.com/office/powerpoint/2010/main" val="24310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B4043-7305-4B2B-DF1C-2B4A05589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9" y="759531"/>
            <a:ext cx="5331481" cy="29989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410A9A0-5A3A-DACD-7D29-7492DAEB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5" y="541064"/>
            <a:ext cx="4943729" cy="34358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436CC-957E-D149-AF43-7C55B04D3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Week 02&amp;3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A84B-A62B-E4AF-D3C7-2597D0F7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Inferential statistics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Data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47D256-94C2-0FF6-469C-403F156A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fr-FR" dirty="0"/>
              <a:t>Image source: </a:t>
            </a:r>
            <a:r>
              <a:rPr lang="fr-FR" dirty="0">
                <a:hlinkClick r:id="rId5"/>
              </a:rPr>
              <a:t>https://www.linkedin.com/pulse/descriptive-statistics-vs-inferential-measure-central-nhtoc/</a:t>
            </a:r>
            <a:endParaRPr lang="fr-FR" dirty="0"/>
          </a:p>
          <a:p>
            <a:pPr>
              <a:spcAft>
                <a:spcPts val="600"/>
              </a:spcAft>
            </a:pPr>
            <a:r>
              <a:rPr lang="en-US" dirty="0"/>
              <a:t>https://www.geeksforgeeks.org/what-is-exploratory-data-analysis/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7B6F3-DF45-2A5C-B7C4-12E9ED5DB329}"/>
              </a:ext>
            </a:extLst>
          </p:cNvPr>
          <p:cNvSpPr txBox="1">
            <a:spLocks/>
          </p:cNvSpPr>
          <p:nvPr/>
        </p:nvSpPr>
        <p:spPr>
          <a:xfrm>
            <a:off x="505262" y="262633"/>
            <a:ext cx="11029616" cy="527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Week 02 &amp; 03</a:t>
            </a:r>
          </a:p>
        </p:txBody>
      </p:sp>
    </p:spTree>
    <p:extLst>
      <p:ext uri="{BB962C8B-B14F-4D97-AF65-F5344CB8AC3E}">
        <p14:creationId xmlns:p14="http://schemas.microsoft.com/office/powerpoint/2010/main" val="1047932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548AF-6025-9BDB-AA73-7955E3FE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3" y="541064"/>
            <a:ext cx="5128197" cy="343589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404BC52-8349-F62D-2EAB-6AE3E52F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541064"/>
            <a:ext cx="4139629" cy="34358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FC242-99E0-D51A-E296-BF72E0D4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 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2979-2A30-1CA2-DE41-2E141012F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314237"/>
            <a:ext cx="7240909" cy="214191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Bivariate Regression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Key Assumption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Slope and Intercept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R square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425854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E200-3BDA-9A90-1D42-35390AAD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05 &amp; 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2C84F-B660-A184-C8EA-40B3A8CB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2" y="4659086"/>
            <a:ext cx="4476811" cy="122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Multiple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9F435-8589-1A57-59F0-BB873E57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754" y="608797"/>
            <a:ext cx="5420407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3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9FE7-FBB0-8BD4-58B2-4A5A2F0E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5853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Week 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F3E6-D76F-B587-3F7B-E97B3EE26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17" y="1954489"/>
            <a:ext cx="10993546" cy="6768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tx1"/>
                </a:solidFill>
              </a:rPr>
              <a:t>Regression Criticism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EB52D-0B36-64E2-D113-A3E72D72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6" y="3081867"/>
            <a:ext cx="4257834" cy="3310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B0E74-B3B3-FAB2-1B23-2EC0A311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3220739"/>
            <a:ext cx="5486400" cy="301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1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480A3-05F9-C544-CAAC-727F8336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87770-8618-81A8-E481-F4B76AAD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Happy Spring Break!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AC83-B396-3825-32DE-6E229210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874" y="936141"/>
            <a:ext cx="419821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people with text&#10;&#10;Description automatically generated">
            <a:extLst>
              <a:ext uri="{FF2B5EF4-FFF2-40B4-BE49-F238E27FC236}">
                <a16:creationId xmlns:a16="http://schemas.microsoft.com/office/drawing/2014/main" id="{E8FFAF28-509C-00B1-C80D-3320F16B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912811"/>
            <a:ext cx="5331481" cy="26923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DBE2051-E0E6-9269-ED4D-CA23A43D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879490"/>
            <a:ext cx="5331478" cy="275903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8A835-74F5-1800-EB99-7A959DF7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 09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93A4-9723-F1EA-936E-B277DD7A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Assumption of ANOVA</a:t>
            </a:r>
          </a:p>
          <a:p>
            <a:r>
              <a:rPr lang="en-US">
                <a:solidFill>
                  <a:srgbClr val="FFFFFF"/>
                </a:solidFill>
              </a:rPr>
              <a:t>Type of ANOVA</a:t>
            </a:r>
          </a:p>
          <a:p>
            <a:r>
              <a:rPr lang="en-US">
                <a:solidFill>
                  <a:srgbClr val="FFFFFF"/>
                </a:solidFill>
              </a:rPr>
              <a:t>Diagnostic in ANOVA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EE8DE-F660-71F9-F79E-43611CE0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Image source: https://datatab.net/tutorial/anova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5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5335-D044-A9D6-F5A6-83E3CFFA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Yanan </a:t>
            </a:r>
            <a:r>
              <a:rPr lang="en-US" dirty="0" err="1"/>
              <a:t>wu</a:t>
            </a:r>
            <a:r>
              <a:rPr lang="en-US" dirty="0"/>
              <a:t> – visiting assistant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241-0AA1-AB79-764C-33BEE4C4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71600"/>
            <a:ext cx="11029615" cy="402336"/>
          </a:xfrm>
        </p:spPr>
        <p:txBody>
          <a:bodyPr/>
          <a:lstStyle/>
          <a:p>
            <a:r>
              <a:rPr lang="en-US" dirty="0"/>
              <a:t>Education &amp; Experience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1E62D1-9FDA-1F7B-7898-9F807EE6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66" y="1892808"/>
            <a:ext cx="8296977" cy="42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0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18608-E767-C228-551E-FD1F7402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WEEK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758E-93CA-6094-788B-1DEEE6AFB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26" y="3824577"/>
            <a:ext cx="4320228" cy="161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>
                    <a:alpha val="75000"/>
                  </a:srgbClr>
                </a:solidFill>
              </a:rPr>
              <a:t>LOGISTIC REGRESSION</a:t>
            </a:r>
          </a:p>
        </p:txBody>
      </p:sp>
      <p:pic>
        <p:nvPicPr>
          <p:cNvPr id="7" name="Picture 6" descr="A diagram of a logistic variable and a logistic variable&#10;&#10;Description automatically generated">
            <a:extLst>
              <a:ext uri="{FF2B5EF4-FFF2-40B4-BE49-F238E27FC236}">
                <a16:creationId xmlns:a16="http://schemas.microsoft.com/office/drawing/2014/main" id="{390D3770-9C0B-9391-FB65-2C464657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49" y="607853"/>
            <a:ext cx="5710061" cy="2726554"/>
          </a:xfrm>
          <a:prstGeom prst="rect">
            <a:avLst/>
          </a:prstGeom>
        </p:spPr>
      </p:pic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4DFF87F7-2748-E555-09C4-A01D153C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4" r="296"/>
          <a:stretch/>
        </p:blipFill>
        <p:spPr>
          <a:xfrm>
            <a:off x="6896372" y="3640668"/>
            <a:ext cx="3564183" cy="2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5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38477-3906-E081-29D1-1ACA707E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 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5B55-790B-0196-60E1-2EDDD7529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2025 AAG Conference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E6022-DC82-89C6-CF3C-15BCADD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184" b="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01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CC682-CEF8-E2E5-8897-F6175596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week12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AB736393-CD1C-51AB-1517-A5CFD3EF1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Principal Component Analysis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powerful dimensionality reduction technique used in statistics and machine learning to simplify complex datasets.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3812BA-9395-1971-F76F-D328E5AE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9" r="10061"/>
          <a:stretch/>
        </p:blipFill>
        <p:spPr>
          <a:xfrm>
            <a:off x="4880190" y="1005840"/>
            <a:ext cx="6639530" cy="512267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A248ED-A6CE-0BF7-5118-C144D036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Image source: https://www.linkedin.com/pulse/principal-component-analysis-kumar-p/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6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04476CBD-3A9F-3AB9-3CB0-ABC86A55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7162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2A26E-6C36-5534-624B-174060D1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WEEK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BF0D-DE0D-977E-59F3-76887EA6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20" y="5475712"/>
            <a:ext cx="10887519" cy="476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>
                <a:solidFill>
                  <a:srgbClr val="FFFFFF">
                    <a:alpha val="75000"/>
                  </a:srgbClr>
                </a:solidFill>
              </a:rPr>
              <a:t>geographically weighted regression</a:t>
            </a:r>
          </a:p>
        </p:txBody>
      </p:sp>
    </p:spTree>
    <p:extLst>
      <p:ext uri="{BB962C8B-B14F-4D97-AF65-F5344CB8AC3E}">
        <p14:creationId xmlns:p14="http://schemas.microsoft.com/office/powerpoint/2010/main" val="41277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12873-31E4-41CF-BB06-C3885114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34" y="676113"/>
            <a:ext cx="11301984" cy="30797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20253-02B5-8A43-A651-339ACF13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19" y="4432016"/>
            <a:ext cx="216276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Week 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F3BB4-BABC-53FB-8A33-9ECE4FAA3C57}"/>
              </a:ext>
            </a:extLst>
          </p:cNvPr>
          <p:cNvSpPr txBox="1"/>
          <p:nvPr/>
        </p:nvSpPr>
        <p:spPr>
          <a:xfrm>
            <a:off x="3313347" y="4777574"/>
            <a:ext cx="300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112828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2E1-A985-F05E-3DB3-FA1F8CD9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7255"/>
          </a:xfrm>
        </p:spPr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C616-FD20-0CC3-4E9B-925D3940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04211"/>
            <a:ext cx="11029615" cy="1577901"/>
          </a:xfrm>
        </p:spPr>
        <p:txBody>
          <a:bodyPr/>
          <a:lstStyle/>
          <a:p>
            <a:r>
              <a:rPr lang="en-US" dirty="0"/>
              <a:t>A good online textbook, </a:t>
            </a:r>
            <a:r>
              <a:rPr lang="en-US" dirty="0">
                <a:hlinkClick r:id="rId2"/>
              </a:rPr>
              <a:t>Hands-on Programming with R</a:t>
            </a:r>
            <a:r>
              <a:rPr lang="en-US" dirty="0"/>
              <a:t>, for R beginner. </a:t>
            </a:r>
          </a:p>
          <a:p>
            <a:r>
              <a:rPr lang="en-US" dirty="0"/>
              <a:t>Explore the R project website: </a:t>
            </a:r>
            <a:r>
              <a:rPr lang="en-US" dirty="0">
                <a:hlinkClick r:id="rId3"/>
              </a:rPr>
              <a:t>https://www.r-project.org/</a:t>
            </a:r>
            <a:endParaRPr lang="en-US" dirty="0"/>
          </a:p>
          <a:p>
            <a:r>
              <a:rPr lang="en-US" dirty="0"/>
              <a:t>Explore R Studio: </a:t>
            </a:r>
            <a:r>
              <a:rPr lang="en-US" dirty="0">
                <a:hlinkClick r:id="rId4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2D42-357C-B1A6-9BD8-35AA7EF9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844"/>
          </a:xfrm>
        </p:spPr>
        <p:txBody>
          <a:bodyPr/>
          <a:lstStyle/>
          <a:p>
            <a:r>
              <a:rPr lang="en-US" dirty="0"/>
              <a:t>R-INTRODUCTION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E883-575A-D8AA-9F01-D0BDB9E3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50264"/>
            <a:ext cx="11029615" cy="567844"/>
          </a:xfrm>
        </p:spPr>
        <p:txBody>
          <a:bodyPr/>
          <a:lstStyle/>
          <a:p>
            <a:r>
              <a:rPr lang="en-US" dirty="0"/>
              <a:t>An online free learning source:  </a:t>
            </a:r>
            <a:r>
              <a:rPr lang="en-US" dirty="0">
                <a:hlinkClick r:id="rId2"/>
              </a:rPr>
              <a:t>An Introduction to 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0EA8D-5246-A32D-4815-EF7401CB2BD3}"/>
              </a:ext>
            </a:extLst>
          </p:cNvPr>
          <p:cNvSpPr txBox="1"/>
          <p:nvPr/>
        </p:nvSpPr>
        <p:spPr>
          <a:xfrm>
            <a:off x="2218268" y="19983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Manipulation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ABC7AB-8C96-D4B3-A1D2-E0BB80F5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1" y="2568450"/>
            <a:ext cx="3739889" cy="4130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D704B2-E657-F7E3-85CE-A7D7388ADC90}"/>
              </a:ext>
            </a:extLst>
          </p:cNvPr>
          <p:cNvSpPr txBox="1"/>
          <p:nvPr/>
        </p:nvSpPr>
        <p:spPr>
          <a:xfrm>
            <a:off x="8229601" y="39849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26345-900F-C015-C861-8F342B6E1EC9}"/>
              </a:ext>
            </a:extLst>
          </p:cNvPr>
          <p:cNvSpPr txBox="1"/>
          <p:nvPr/>
        </p:nvSpPr>
        <p:spPr>
          <a:xfrm>
            <a:off x="6629400" y="2098077"/>
            <a:ext cx="5207001" cy="15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 algn="ctr">
              <a:buNone/>
            </a:pPr>
            <a:r>
              <a:rPr lang="en-US" dirty="0"/>
              <a:t>Data Visualization</a:t>
            </a:r>
          </a:p>
          <a:p>
            <a:endParaRPr lang="en-US" dirty="0"/>
          </a:p>
          <a:p>
            <a:r>
              <a:rPr lang="en-US" dirty="0"/>
              <a:t>Data Visualization Section in </a:t>
            </a:r>
            <a:r>
              <a:rPr lang="en-US" dirty="0">
                <a:hlinkClick r:id="rId4"/>
              </a:rPr>
              <a:t>R for Data Science</a:t>
            </a:r>
            <a:endParaRPr lang="en-US" dirty="0"/>
          </a:p>
          <a:p>
            <a:r>
              <a:rPr lang="en-US" dirty="0">
                <a:hlinkClick r:id="rId5"/>
              </a:rPr>
              <a:t>Modern Data Visualization with 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4895F-93C4-229F-839F-F40E65141117}"/>
              </a:ext>
            </a:extLst>
          </p:cNvPr>
          <p:cNvSpPr txBox="1"/>
          <p:nvPr/>
        </p:nvSpPr>
        <p:spPr>
          <a:xfrm>
            <a:off x="6739467" y="4707467"/>
            <a:ext cx="4047065" cy="14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Shiny Gallery in 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2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BC362E-1B18-9966-A9CB-F82CFEA7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331"/>
          </a:xfrm>
        </p:spPr>
        <p:txBody>
          <a:bodyPr/>
          <a:lstStyle/>
          <a:p>
            <a:r>
              <a:rPr lang="en-US" dirty="0"/>
              <a:t>R -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BB354-13AE-5762-F3DF-53CFFD1955AC}"/>
              </a:ext>
            </a:extLst>
          </p:cNvPr>
          <p:cNvSpPr txBox="1"/>
          <p:nvPr/>
        </p:nvSpPr>
        <p:spPr>
          <a:xfrm>
            <a:off x="482602" y="2125132"/>
            <a:ext cx="5613398" cy="2443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Descriptive analysis (mean, median.,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Regression analyses (linear, logistic, </a:t>
            </a:r>
            <a:r>
              <a:rPr lang="en-US" dirty="0" err="1"/>
              <a:t>ect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Time series analysis (ARIMA,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Multivariate analysis (PCA, factor analysis)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A handbook of statistical analysis in 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B5179-0B40-9AE5-22CE-E99EBD4AC387}"/>
              </a:ext>
            </a:extLst>
          </p:cNvPr>
          <p:cNvSpPr txBox="1"/>
          <p:nvPr/>
        </p:nvSpPr>
        <p:spPr>
          <a:xfrm>
            <a:off x="6942665" y="166628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Geospatial Data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5609F-EEA2-A807-0BF2-59572CBE4E12}"/>
              </a:ext>
            </a:extLst>
          </p:cNvPr>
          <p:cNvSpPr txBox="1"/>
          <p:nvPr/>
        </p:nvSpPr>
        <p:spPr>
          <a:xfrm>
            <a:off x="1532467" y="1666281"/>
            <a:ext cx="192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Statistical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BA49B-23EC-8730-9EB6-3A359BEE2E74}"/>
              </a:ext>
            </a:extLst>
          </p:cNvPr>
          <p:cNvSpPr txBox="1"/>
          <p:nvPr/>
        </p:nvSpPr>
        <p:spPr>
          <a:xfrm>
            <a:off x="6832599" y="2563894"/>
            <a:ext cx="3522133" cy="156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Handle raster and vector data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Analyze spatial data with sf, </a:t>
            </a:r>
            <a:r>
              <a:rPr lang="en-US" dirty="0" err="1"/>
              <a:t>sp</a:t>
            </a:r>
            <a:r>
              <a:rPr lang="en-US" dirty="0"/>
              <a:t> or raster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9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C2BE-4B03-D4E6-DFE7-810B47CD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dirty="0"/>
              <a:t>R -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C42D4-80EE-B95F-F8EC-712863166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37925" y="1474868"/>
            <a:ext cx="8105775" cy="241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Machine Learning</a:t>
            </a:r>
          </a:p>
          <a:p>
            <a:pPr marL="0" indent="0" algn="ctr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Implement supervised learning (classification, regression).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Apply unsupervised learning (clustering, dimensionality reduction).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Perform deep learning with packages like </a:t>
            </a:r>
            <a:r>
              <a:rPr lang="en-US" dirty="0" err="1"/>
              <a:t>keras</a:t>
            </a:r>
            <a:r>
              <a:rPr lang="en-US" dirty="0"/>
              <a:t> or torch.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Evaluate models using cross-validation and other metrics.</a:t>
            </a:r>
          </a:p>
        </p:txBody>
      </p:sp>
    </p:spTree>
    <p:extLst>
      <p:ext uri="{BB962C8B-B14F-4D97-AF65-F5344CB8AC3E}">
        <p14:creationId xmlns:p14="http://schemas.microsoft.com/office/powerpoint/2010/main" val="47850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610" y="1392837"/>
            <a:ext cx="4511759" cy="4487827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Manipulating Spatial Data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Web Mapping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Processing Raster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Analysis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Creating Custom Tool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Visualization</a:t>
              </a:r>
            </a:p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8835" y="1401311"/>
            <a:ext cx="3939556" cy="4227385"/>
            <a:chOff x="5240120" y="1070263"/>
            <a:chExt cx="2634872" cy="3005442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1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Bivariate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Logistics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PCA 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GWR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Spatial Autocorrelation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9309530" y="2125897"/>
            <a:ext cx="1867473" cy="164184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4210414" y="1392837"/>
            <a:ext cx="3998421" cy="4482083"/>
            <a:chOff x="5240120" y="1070263"/>
            <a:chExt cx="2634872" cy="31865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29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</a:t>
              </a:r>
              <a:r>
                <a:rPr lang="en-US" altLang="zh-CN" sz="1600" b="1" dirty="0">
                  <a:ea typeface="Calibri"/>
                  <a:cs typeface="Calibri"/>
                </a:rPr>
                <a:t>eodatabase</a:t>
              </a:r>
              <a:endParaRPr lang="en-US" sz="1600" b="1" dirty="0">
                <a:ea typeface="Calibri"/>
                <a:cs typeface="Calibri"/>
              </a:endParaRP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SQL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Proximity Analysis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Geometry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Raster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 err="1">
                  <a:ea typeface="Calibri"/>
                  <a:cs typeface="Calibri"/>
                </a:rPr>
                <a:t>PostSQL</a:t>
              </a:r>
              <a:r>
                <a:rPr lang="en-US" sz="1600" b="1" dirty="0">
                  <a:ea typeface="Calibri"/>
                  <a:cs typeface="Calibri"/>
                </a:rPr>
                <a:t> with python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761" y="2010764"/>
            <a:ext cx="1850000" cy="18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2736-1C8F-D258-ECC8-5331837B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81328"/>
            <a:ext cx="11029615" cy="1396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panes</a:t>
            </a:r>
          </a:p>
          <a:p>
            <a:pPr lvl="1"/>
            <a:r>
              <a:rPr lang="en-US" dirty="0"/>
              <a:t>Left pane: R console</a:t>
            </a:r>
          </a:p>
          <a:p>
            <a:pPr lvl="1"/>
            <a:r>
              <a:rPr lang="en-US" dirty="0"/>
              <a:t>Right top pane: includes tabs such as </a:t>
            </a:r>
            <a:r>
              <a:rPr lang="en-US" i="1" dirty="0"/>
              <a:t>Environment</a:t>
            </a:r>
            <a:r>
              <a:rPr lang="en-US" dirty="0"/>
              <a:t> and </a:t>
            </a:r>
            <a:r>
              <a:rPr lang="en-US" i="1" dirty="0"/>
              <a:t>History</a:t>
            </a:r>
          </a:p>
          <a:p>
            <a:pPr lvl="1"/>
            <a:r>
              <a:rPr lang="en-US" i="1" dirty="0"/>
              <a:t>Right bottom pane: File, Plots, Packages, Help and Viewer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82E5CF-FD67-1DB2-A1FC-9DD02AAEBED4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93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RSTUDIO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58720-DE3A-08CF-4402-470FF53E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68" y="3294247"/>
            <a:ext cx="6150543" cy="32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3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1B12-E785-47B2-9AE5-940E48C2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5" y="1295400"/>
            <a:ext cx="11029615" cy="995413"/>
          </a:xfrm>
        </p:spPr>
        <p:txBody>
          <a:bodyPr>
            <a:normAutofit/>
          </a:bodyPr>
          <a:lstStyle/>
          <a:p>
            <a:r>
              <a:rPr lang="en-US" dirty="0"/>
              <a:t>Starts a new pane on the left</a:t>
            </a:r>
          </a:p>
          <a:p>
            <a:pPr lvl="1"/>
            <a:r>
              <a:rPr lang="en-US" dirty="0"/>
              <a:t>File – New File – R Script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F9241E-2D9A-B2C3-59A9-E2003B26F47B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93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RSTUDIO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5C329-AE09-75B3-447C-29C2FD0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18" y="2706793"/>
            <a:ext cx="6622181" cy="35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6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1143-4A87-25CD-F6F1-42721EAA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212302"/>
            <a:ext cx="11029615" cy="999102"/>
          </a:xfrm>
        </p:spPr>
        <p:txBody>
          <a:bodyPr/>
          <a:lstStyle/>
          <a:p>
            <a:r>
              <a:rPr lang="en-US" dirty="0"/>
              <a:t>Keyboard shortcuts</a:t>
            </a:r>
          </a:p>
          <a:p>
            <a:pPr lvl="1"/>
            <a:r>
              <a:rPr lang="en-US" dirty="0"/>
              <a:t> Help – Keyboard Shortcuts 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F9A3C-04DA-C9A4-E97B-1F71A776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31" y="2068278"/>
            <a:ext cx="3448050" cy="38957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279B3A-8D2F-FBE3-38EB-140E7C40F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keyboard shortcuts</a:t>
            </a:r>
          </a:p>
        </p:txBody>
      </p:sp>
    </p:spTree>
    <p:extLst>
      <p:ext uri="{BB962C8B-B14F-4D97-AF65-F5344CB8AC3E}">
        <p14:creationId xmlns:p14="http://schemas.microsoft.com/office/powerpoint/2010/main" val="3432800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0F8A-C23D-5A9F-BB5B-0AC49564F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298448"/>
            <a:ext cx="11029615" cy="896112"/>
          </a:xfrm>
        </p:spPr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in 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Help -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06D59C-3F2F-48FF-2272-A15CF996D346}"/>
              </a:ext>
            </a:extLst>
          </p:cNvPr>
          <p:cNvSpPr txBox="1">
            <a:spLocks/>
          </p:cNvSpPr>
          <p:nvPr/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</a:t>
            </a:r>
            <a:r>
              <a:rPr lang="en-US" dirty="0" err="1"/>
              <a:t>Cheatsheets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E8288-DAA1-8E46-A07E-693A1654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41" y="1664589"/>
            <a:ext cx="54197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2076-A12C-1B41-2541-84F0EE3E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D9EA-F9FC-AC7F-95D7-A23A7A6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57" y="1399032"/>
            <a:ext cx="11029615" cy="2880868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RData</a:t>
            </a:r>
            <a:endParaRPr lang="en-US" dirty="0"/>
          </a:p>
          <a:p>
            <a:pPr lvl="1"/>
            <a:r>
              <a:rPr lang="en-US" dirty="0"/>
              <a:t>Save your workspace, including variables, data frames, lists, and other objects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Causing confusions especially when we share code with others and assume they have this .</a:t>
            </a:r>
            <a:r>
              <a:rPr lang="en-US" dirty="0" err="1"/>
              <a:t>Rdata</a:t>
            </a:r>
            <a:r>
              <a:rPr lang="en-US" dirty="0"/>
              <a:t> file</a:t>
            </a:r>
          </a:p>
          <a:p>
            <a:r>
              <a:rPr lang="en-US" dirty="0"/>
              <a:t>Tools – Global Options</a:t>
            </a:r>
          </a:p>
          <a:p>
            <a:pPr lvl="1"/>
            <a:r>
              <a:rPr lang="en-US" dirty="0"/>
              <a:t>Change the setting as below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B15C3E-72D3-F3E2-57B4-56FC25D4CB15}"/>
              </a:ext>
            </a:extLst>
          </p:cNvPr>
          <p:cNvSpPr txBox="1">
            <a:spLocks/>
          </p:cNvSpPr>
          <p:nvPr/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Global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43A9-EA78-62BF-C652-CF0A2A41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4514683"/>
            <a:ext cx="4898571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A139-2790-9F36-8039-30938338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503"/>
          </a:xfrm>
        </p:spPr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37AD-2FD4-FD3C-3528-762DC00D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41659"/>
            <a:ext cx="11029615" cy="39399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working directory where your scripts and workspaces are stored</a:t>
            </a:r>
          </a:p>
          <a:p>
            <a:pPr lvl="1"/>
            <a:r>
              <a:rPr lang="en-US" b="1" dirty="0" err="1"/>
              <a:t>getwd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Run this command: </a:t>
            </a:r>
          </a:p>
          <a:p>
            <a:pPr lvl="2"/>
            <a:r>
              <a:rPr lang="en-US" dirty="0"/>
              <a:t>Ctrl + Enter</a:t>
            </a:r>
          </a:p>
          <a:p>
            <a:pPr lvl="2"/>
            <a:r>
              <a:rPr lang="en-US" dirty="0"/>
              <a:t>Or Run in R</a:t>
            </a:r>
          </a:p>
          <a:p>
            <a:pPr lvl="1"/>
            <a:r>
              <a:rPr lang="en-US" dirty="0"/>
              <a:t>The returning strings, </a:t>
            </a:r>
            <a:r>
              <a:rPr lang="en-US" dirty="0" err="1"/>
              <a:t>e.g.,"C</a:t>
            </a:r>
            <a:r>
              <a:rPr lang="en-US" dirty="0"/>
              <a:t>:/Users/yy00021/Documents“ is the path to the working directory</a:t>
            </a:r>
          </a:p>
          <a:p>
            <a:pPr lvl="1"/>
            <a:r>
              <a:rPr lang="en-US" dirty="0"/>
              <a:t>The windows convention uses slash \ to separate sub-directories</a:t>
            </a:r>
          </a:p>
          <a:p>
            <a:pPr lvl="1"/>
            <a:r>
              <a:rPr lang="en-US" dirty="0"/>
              <a:t>However, R uses forward slash / or a double backward slash \\</a:t>
            </a:r>
          </a:p>
          <a:p>
            <a:r>
              <a:rPr lang="en-US" dirty="0"/>
              <a:t>Change working directory</a:t>
            </a:r>
          </a:p>
          <a:p>
            <a:pPr lvl="1"/>
            <a:r>
              <a:rPr lang="en-US" dirty="0"/>
              <a:t>I suggest you to setup a specific directory for this course</a:t>
            </a:r>
          </a:p>
          <a:p>
            <a:pPr lvl="1"/>
            <a:r>
              <a:rPr lang="en-US" b="1" dirty="0" err="1"/>
              <a:t>setwd</a:t>
            </a:r>
            <a:r>
              <a:rPr lang="en-US" b="1" dirty="0"/>
              <a:t>('D:\\Spring2025\\geog247’)</a:t>
            </a:r>
          </a:p>
          <a:p>
            <a:pPr lvl="1"/>
            <a:r>
              <a:rPr lang="en-US" dirty="0"/>
              <a:t>Now check your working directory again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2028A-EB70-4189-9D53-F23CB481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6" y="5279136"/>
            <a:ext cx="58388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60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D525-6325-EF8B-4801-D06B656F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dirty="0"/>
              <a:t>Console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82D45-6541-3BC0-1254-BF76E069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15364"/>
            <a:ext cx="11029615" cy="1088136"/>
          </a:xfrm>
        </p:spPr>
        <p:txBody>
          <a:bodyPr/>
          <a:lstStyle/>
          <a:p>
            <a:r>
              <a:rPr lang="en-US" dirty="0"/>
              <a:t>The character &gt; in CONSOLE window indicates that R is ready to receive new commands</a:t>
            </a:r>
          </a:p>
          <a:p>
            <a:r>
              <a:rPr lang="en-US" dirty="0"/>
              <a:t>It show up when R completed executing a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03ABD-ABCA-897C-7982-0DE5B277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12" y="2884488"/>
            <a:ext cx="4286376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5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B617-0BCB-C1CE-4B9D-49228296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9744"/>
          </a:xfrm>
        </p:spPr>
        <p:txBody>
          <a:bodyPr/>
          <a:lstStyle/>
          <a:p>
            <a:r>
              <a:rPr lang="en-US" dirty="0"/>
              <a:t>Terminate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35A7-D4E0-26A7-CE19-99446040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39164"/>
            <a:ext cx="11029615" cy="1900936"/>
          </a:xfrm>
        </p:spPr>
        <p:txBody>
          <a:bodyPr>
            <a:normAutofit/>
          </a:bodyPr>
          <a:lstStyle/>
          <a:p>
            <a:r>
              <a:rPr lang="en-US" dirty="0"/>
              <a:t>The Esc Key or pressing          in the CONSOLE window to terminate the script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4BBB6-2E94-F3E5-3D6B-0E0F3192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3" y="2037652"/>
            <a:ext cx="333375" cy="377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0E618-1799-55AC-3273-D4A3C930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25" y="3162300"/>
            <a:ext cx="3089275" cy="1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4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F26D-3409-3B61-A862-04A7F7A6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439164"/>
            <a:ext cx="11029615" cy="2523236"/>
          </a:xfrm>
        </p:spPr>
        <p:txBody>
          <a:bodyPr/>
          <a:lstStyle/>
          <a:p>
            <a:r>
              <a:rPr lang="en-US" dirty="0"/>
              <a:t>Get help for activate libraries</a:t>
            </a:r>
          </a:p>
          <a:p>
            <a:pPr lvl="1"/>
            <a:r>
              <a:rPr lang="en-US" b="1" dirty="0"/>
              <a:t>help('</a:t>
            </a:r>
            <a:r>
              <a:rPr lang="en-US" b="1" dirty="0" err="1"/>
              <a:t>dplyr</a:t>
            </a:r>
            <a:r>
              <a:rPr lang="en-US" b="1" dirty="0"/>
              <a:t>’)</a:t>
            </a:r>
          </a:p>
          <a:p>
            <a:pPr lvl="1"/>
            <a:r>
              <a:rPr lang="en-US" b="1" dirty="0"/>
              <a:t>?</a:t>
            </a:r>
            <a:r>
              <a:rPr lang="en-US" b="1" dirty="0" err="1"/>
              <a:t>dplyr</a:t>
            </a:r>
            <a:endParaRPr lang="en-US" b="1" dirty="0"/>
          </a:p>
          <a:p>
            <a:r>
              <a:rPr lang="en-US" dirty="0"/>
              <a:t>Get help for all installed libraries</a:t>
            </a:r>
          </a:p>
          <a:p>
            <a:pPr lvl="1"/>
            <a:r>
              <a:rPr lang="en-US" b="1" dirty="0"/>
              <a:t>??</a:t>
            </a:r>
            <a:r>
              <a:rPr lang="en-US" b="1" dirty="0" err="1"/>
              <a:t>dplyr</a:t>
            </a:r>
            <a:endParaRPr lang="en-US" b="1" dirty="0"/>
          </a:p>
          <a:p>
            <a:pPr lvl="1"/>
            <a:r>
              <a:rPr lang="en-US" b="1" dirty="0" err="1"/>
              <a:t>help.search</a:t>
            </a:r>
            <a:r>
              <a:rPr lang="en-US" b="1" dirty="0"/>
              <a:t>('</a:t>
            </a:r>
            <a:r>
              <a:rPr lang="en-US" b="1" dirty="0" err="1"/>
              <a:t>dplyr</a:t>
            </a:r>
            <a:r>
              <a:rPr lang="en-US" b="1" dirty="0"/>
              <a:t>’)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B2CE0-F35D-8DEB-2335-CF5D6920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644525"/>
          </a:xfrm>
        </p:spPr>
        <p:txBody>
          <a:bodyPr/>
          <a:lstStyle/>
          <a:p>
            <a:r>
              <a:rPr lang="en-US" dirty="0"/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1958447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AD7F-42F4-0E7A-EFB9-DE8B64C3C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532382"/>
            <a:ext cx="11029615" cy="2520061"/>
          </a:xfrm>
        </p:spPr>
        <p:txBody>
          <a:bodyPr/>
          <a:lstStyle/>
          <a:p>
            <a:r>
              <a:rPr lang="en-US" dirty="0"/>
              <a:t>All commands (or programs) can be stored in external *.R script-files</a:t>
            </a:r>
          </a:p>
          <a:p>
            <a:r>
              <a:rPr lang="en-US" dirty="0"/>
              <a:t>Single command or a set of highlighted commands can be run using shortcut (</a:t>
            </a:r>
            <a:r>
              <a:rPr lang="en-US" dirty="0" err="1"/>
              <a:t>shift+enter</a:t>
            </a:r>
            <a:r>
              <a:rPr lang="en-US" dirty="0"/>
              <a:t>) or Run button in R</a:t>
            </a:r>
          </a:p>
          <a:p>
            <a:r>
              <a:rPr lang="en-US" dirty="0"/>
              <a:t>All commands can be run use the Source button in R </a:t>
            </a:r>
          </a:p>
          <a:p>
            <a:r>
              <a:rPr lang="en-US" dirty="0"/>
              <a:t>Scroll through the history of previously commands in R</a:t>
            </a:r>
          </a:p>
          <a:p>
            <a:r>
              <a:rPr lang="en-US" dirty="0"/>
              <a:t>Using shortcut key (Ctrl + L ) or broom icon to clean the      Console window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FEB705-D340-D2E9-9D37-9147EF5B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581025"/>
          </a:xfrm>
        </p:spPr>
        <p:txBody>
          <a:bodyPr/>
          <a:lstStyle/>
          <a:p>
            <a:r>
              <a:rPr lang="en-US" dirty="0"/>
              <a:t>Interacting with the R-CONSOLE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20579-ED63-04FA-485C-3B09265B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15741"/>
            <a:ext cx="314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7E90-1AB8-3C10-7DDC-3FEE30B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Instructor office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F8E2-E72F-E14D-5E2C-763AF44D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3590544"/>
          </a:xfrm>
        </p:spPr>
        <p:txBody>
          <a:bodyPr>
            <a:noAutofit/>
          </a:bodyPr>
          <a:lstStyle/>
          <a:p>
            <a:r>
              <a:rPr lang="en-US" sz="3200" dirty="0"/>
              <a:t>Instructor: Yanan Wu</a:t>
            </a:r>
          </a:p>
          <a:p>
            <a:r>
              <a:rPr lang="en-US" sz="3200" dirty="0"/>
              <a:t>Email: </a:t>
            </a:r>
            <a:r>
              <a:rPr lang="en-US" sz="3200" dirty="0">
                <a:hlinkClick r:id="rId2"/>
              </a:rPr>
              <a:t>yanawu@clarku.edu</a:t>
            </a:r>
            <a:endParaRPr lang="en-US" sz="3200" dirty="0"/>
          </a:p>
          <a:p>
            <a:r>
              <a:rPr lang="en-US" sz="3200" dirty="0"/>
              <a:t>Hours: Tuesday &amp; Thursday 1:30 pm – 2:30 pm or by appointment</a:t>
            </a:r>
          </a:p>
          <a:p>
            <a:r>
              <a:rPr lang="en-US" sz="3200" dirty="0"/>
              <a:t>Location: Jeff 202</a:t>
            </a:r>
          </a:p>
        </p:txBody>
      </p:sp>
    </p:spTree>
    <p:extLst>
      <p:ext uri="{BB962C8B-B14F-4D97-AF65-F5344CB8AC3E}">
        <p14:creationId xmlns:p14="http://schemas.microsoft.com/office/powerpoint/2010/main" val="425503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EBB3-287E-391B-DECC-971C9FA4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844"/>
          </a:xfrm>
        </p:spPr>
        <p:txBody>
          <a:bodyPr/>
          <a:lstStyle/>
          <a:p>
            <a:r>
              <a:rPr lang="en-US" dirty="0"/>
              <a:t>Variables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97E-AAD8-4A7A-B0E0-C39F4E8D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37972"/>
            <a:ext cx="11029615" cy="2802228"/>
          </a:xfrm>
        </p:spPr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Variables are created using the assignment operator &lt;</a:t>
            </a:r>
          </a:p>
          <a:p>
            <a:pPr lvl="1"/>
            <a:r>
              <a:rPr lang="en-US" dirty="0"/>
              <a:t>Variables can store different types of data (numeric, character, logical, etc.).</a:t>
            </a:r>
          </a:p>
          <a:p>
            <a:pPr lvl="1"/>
            <a:r>
              <a:rPr lang="en-US" dirty="0"/>
              <a:t>Variables can be reassigned new values anytime.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hlinkClick r:id="rId2"/>
              </a:rPr>
              <a:t>document</a:t>
            </a:r>
            <a:r>
              <a:rPr lang="en-US" dirty="0"/>
              <a:t> shows professional naming for your code</a:t>
            </a:r>
          </a:p>
          <a:p>
            <a:r>
              <a:rPr lang="en-US" dirty="0"/>
              <a:t>Object in the ENVIRONMENT</a:t>
            </a:r>
          </a:p>
          <a:p>
            <a:pPr lvl="1"/>
            <a:r>
              <a:rPr lang="en-US" dirty="0"/>
              <a:t>Any data structure or function that is defined using commands becomes an object in the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7C4EC-5B29-EEF8-1782-E0B06842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3" y="4360277"/>
            <a:ext cx="3925888" cy="2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E35-2BF9-493A-4D3E-3E981252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92" y="791464"/>
            <a:ext cx="11029615" cy="2345436"/>
          </a:xfrm>
        </p:spPr>
        <p:txBody>
          <a:bodyPr/>
          <a:lstStyle/>
          <a:p>
            <a:r>
              <a:rPr lang="en-US" dirty="0"/>
              <a:t>Remove objects</a:t>
            </a:r>
          </a:p>
          <a:p>
            <a:pPr lvl="1"/>
            <a:r>
              <a:rPr lang="en-US" dirty="0"/>
              <a:t>The objects can be removed from the ENVIRONMENT</a:t>
            </a:r>
          </a:p>
          <a:p>
            <a:pPr lvl="1"/>
            <a:r>
              <a:rPr lang="en-US" dirty="0"/>
              <a:t>rm(x)</a:t>
            </a:r>
          </a:p>
          <a:p>
            <a:r>
              <a:rPr lang="en-US" dirty="0"/>
              <a:t>Clean ENVIRONMENT</a:t>
            </a:r>
          </a:p>
          <a:p>
            <a:pPr lvl="1"/>
            <a:r>
              <a:rPr lang="en-US" dirty="0"/>
              <a:t>Broom icon in the ENVIRONMENT mean bar</a:t>
            </a:r>
          </a:p>
          <a:p>
            <a:pPr lvl="1"/>
            <a:r>
              <a:rPr lang="en-US" dirty="0"/>
              <a:t>or </a:t>
            </a:r>
            <a:r>
              <a:rPr lang="en-US" b="1" dirty="0"/>
              <a:t>rm(list=ls())</a:t>
            </a:r>
          </a:p>
        </p:txBody>
      </p:sp>
    </p:spTree>
    <p:extLst>
      <p:ext uri="{BB962C8B-B14F-4D97-AF65-F5344CB8AC3E}">
        <p14:creationId xmlns:p14="http://schemas.microsoft.com/office/powerpoint/2010/main" val="1480960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BBB0-0FBE-B2B8-506E-78322C7E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LIST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52E6-6887-C0A3-DDE3-CA6AAA229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37540"/>
            <a:ext cx="11029615" cy="2988156"/>
          </a:xfrm>
        </p:spPr>
        <p:txBody>
          <a:bodyPr>
            <a:normAutofit/>
          </a:bodyPr>
          <a:lstStyle/>
          <a:p>
            <a:r>
              <a:rPr lang="en-US" dirty="0"/>
              <a:t>Creating a list</a:t>
            </a:r>
          </a:p>
          <a:p>
            <a:pPr lvl="1"/>
            <a:r>
              <a:rPr lang="en-US" dirty="0"/>
              <a:t>A list in R is a flexible data structure that can contain elements of different types: numbers, characters, vectors, matrices, data frames, or even other lists.</a:t>
            </a:r>
          </a:p>
          <a:p>
            <a:pPr lvl="1"/>
            <a:r>
              <a:rPr lang="en-US" dirty="0"/>
              <a:t>It's like a container for multiple objects.</a:t>
            </a:r>
          </a:p>
          <a:p>
            <a:pPr lvl="1"/>
            <a:endParaRPr lang="en-US" dirty="0"/>
          </a:p>
          <a:p>
            <a:r>
              <a:rPr lang="en-US" dirty="0"/>
              <a:t>Accessing elements in a list</a:t>
            </a:r>
          </a:p>
          <a:p>
            <a:pPr lvl="1"/>
            <a:r>
              <a:rPr lang="en-US" dirty="0"/>
              <a:t>Use [[ ]] to access elements by position or name.</a:t>
            </a:r>
          </a:p>
          <a:p>
            <a:pPr lvl="1"/>
            <a:r>
              <a:rPr lang="en-US" dirty="0"/>
              <a:t>Use $ to access elements by name.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5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1A1A-5D62-6502-24F8-E47A009B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0B1B-4EE5-569B-33AA-A7EBBEE3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42820"/>
            <a:ext cx="11029615" cy="2498244"/>
          </a:xfrm>
        </p:spPr>
        <p:txBody>
          <a:bodyPr>
            <a:normAutofit/>
          </a:bodyPr>
          <a:lstStyle/>
          <a:p>
            <a:r>
              <a:rPr lang="en-US" dirty="0"/>
              <a:t>Read csv</a:t>
            </a:r>
          </a:p>
          <a:p>
            <a:pPr lvl="1"/>
            <a:r>
              <a:rPr lang="en-US" b="1" dirty="0"/>
              <a:t>read.csv() </a:t>
            </a:r>
            <a:r>
              <a:rPr lang="en-US" dirty="0"/>
              <a:t>for reading CSV files.</a:t>
            </a:r>
          </a:p>
          <a:p>
            <a:r>
              <a:rPr lang="en-US" dirty="0"/>
              <a:t>Check columns</a:t>
            </a:r>
          </a:p>
          <a:p>
            <a:pPr lvl="1"/>
            <a:r>
              <a:rPr lang="en-US" dirty="0"/>
              <a:t>Accessing column names using </a:t>
            </a:r>
            <a:r>
              <a:rPr lang="en-US" b="1" dirty="0" err="1"/>
              <a:t>colnames</a:t>
            </a:r>
            <a:r>
              <a:rPr lang="en-US" b="1" dirty="0"/>
              <a:t>()</a:t>
            </a:r>
          </a:p>
          <a:p>
            <a:r>
              <a:rPr lang="en-US" dirty="0"/>
              <a:t>Add new columns</a:t>
            </a:r>
          </a:p>
          <a:p>
            <a:pPr lvl="1"/>
            <a:r>
              <a:rPr lang="en-US" dirty="0"/>
              <a:t>Adding columns based on calculations or conditions</a:t>
            </a:r>
          </a:p>
        </p:txBody>
      </p:sp>
    </p:spTree>
    <p:extLst>
      <p:ext uri="{BB962C8B-B14F-4D97-AF65-F5344CB8AC3E}">
        <p14:creationId xmlns:p14="http://schemas.microsoft.com/office/powerpoint/2010/main" val="190906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8C76-95BA-C793-5686-ABFAB64B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58D3FBA9-EB88-E960-2AE7-7869902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A431E-1106-B5ED-E584-9849C2F3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148C6-58E8-E23C-5261-EB3189AC537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746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07CA-912C-38BB-30B1-146F0918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570-8B44-49C7-A5A9-E5EAAB6D8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13764"/>
            <a:ext cx="11029615" cy="1439164"/>
          </a:xfrm>
        </p:spPr>
        <p:txBody>
          <a:bodyPr>
            <a:normAutofit/>
          </a:bodyPr>
          <a:lstStyle/>
          <a:p>
            <a:r>
              <a:rPr lang="en-US" dirty="0"/>
              <a:t>Explore Tools and Help in RStudio</a:t>
            </a:r>
          </a:p>
          <a:p>
            <a:r>
              <a:rPr lang="en-US" dirty="0"/>
              <a:t>Explore the different tables in RStudio</a:t>
            </a:r>
          </a:p>
        </p:txBody>
      </p:sp>
    </p:spTree>
    <p:extLst>
      <p:ext uri="{BB962C8B-B14F-4D97-AF65-F5344CB8AC3E}">
        <p14:creationId xmlns:p14="http://schemas.microsoft.com/office/powerpoint/2010/main" val="138696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4546-1E76-0851-BC94-37A85896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C6A6-F4A7-A78B-5041-F6DD4033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18668"/>
            <a:ext cx="11029615" cy="15819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Office Hours:</a:t>
            </a:r>
          </a:p>
          <a:p>
            <a:pPr>
              <a:lnSpc>
                <a:spcPct val="200000"/>
              </a:lnSpc>
            </a:pPr>
            <a:r>
              <a:rPr lang="en-US" dirty="0"/>
              <a:t>Office Location:</a:t>
            </a:r>
          </a:p>
        </p:txBody>
      </p:sp>
    </p:spTree>
    <p:extLst>
      <p:ext uri="{BB962C8B-B14F-4D97-AF65-F5344CB8AC3E}">
        <p14:creationId xmlns:p14="http://schemas.microsoft.com/office/powerpoint/2010/main" val="180926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F29F-2975-8149-4D2E-13B298DA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3180"/>
          </a:xfrm>
        </p:spPr>
        <p:txBody>
          <a:bodyPr>
            <a:normAutofit/>
          </a:bodyPr>
          <a:lstStyle/>
          <a:p>
            <a:r>
              <a:rPr lang="en-US" sz="4000" dirty="0"/>
              <a:t>How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7FA28-2DE1-140A-6DB6-7F35DC02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91640"/>
            <a:ext cx="11029615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is your funniest thing that happened during your winter break?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relevant experience do you have with statistics?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are your expectations for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35899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3E8B-7FBE-0877-C449-24C0CBB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5EB1-F34F-B2D0-0670-9CC746161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6" y="1380744"/>
            <a:ext cx="11029615" cy="409651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Introductory text is available for free via </a:t>
            </a:r>
            <a:r>
              <a:rPr lang="en-US" sz="1800" u="sng" dirty="0">
                <a:hlinkClick r:id="rId2"/>
              </a:rPr>
              <a:t>https://www.openintro.org/book/os/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Intermediate book is Joseph Hair, William Black, Barry Babin and Rolph Anderson. Multivariate Data Analysis. Edition 7 or 8. Upper Saddle River NJ: Prentice Hall.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Amazon.com usually offers used copies for less than $30.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u="sng" dirty="0">
                <a:hlinkClick r:id="rId3"/>
              </a:rPr>
              <a:t>https://www.amazon.com/Multivariate-Analysis-Joseph-Anderson-William/dp/9353501350/ref=pd_cp_14_2/144-5828787-2724822?_encoding=UTF8&amp;pd_rd_i=9353501350&amp;pd_rd_r=397e3554-2af1-476b-8336-5c1018af6453&amp;pd_rd_w=Q3cmn&amp;pd_rd_wg=XzEv7&amp;pf_rd_p=0e5324e1-c848-4872-bbd5-5be6baedf80e&amp;pf_rd_r=FYB3ZG6A42Z1ANQMRH1V&amp;psc=1&amp;refRID=FYB3ZG6A42Z1ANQMRH1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0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5BEA-F835-5188-91C9-2F7211B9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8588"/>
          </a:xfrm>
        </p:spPr>
        <p:txBody>
          <a:bodyPr/>
          <a:lstStyle/>
          <a:p>
            <a:r>
              <a:rPr lang="en-US" dirty="0"/>
              <a:t>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FD95-1CD0-E227-926C-BDF162BB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27631"/>
            <a:ext cx="11029615" cy="292608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Assignments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9 in total</a:t>
            </a:r>
          </a:p>
          <a:p>
            <a:pPr marL="324000" lvl="1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any graded assignment, if the you do not agree with the grade received, the instructor and TA must be notified within one week after the assignment is graded.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Late policy for lab 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final project (oral presentation and paper report)</a:t>
            </a:r>
          </a:p>
        </p:txBody>
      </p:sp>
    </p:spTree>
    <p:extLst>
      <p:ext uri="{BB962C8B-B14F-4D97-AF65-F5344CB8AC3E}">
        <p14:creationId xmlns:p14="http://schemas.microsoft.com/office/powerpoint/2010/main" val="268032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657-AA77-37DD-7B25-83BB2CA0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6DEA-8159-B287-B5B7-189C68B4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53312"/>
            <a:ext cx="11029615" cy="2968431"/>
          </a:xfrm>
        </p:spPr>
        <p:txBody>
          <a:bodyPr>
            <a:normAutofit lnSpcReduction="10000"/>
          </a:bodyPr>
          <a:lstStyle/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Assignments 		80% = nine assignments 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Each assignment need to be completed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R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You can ask for help with assignments from the instructor and TA, No plagiarism is allowed </a:t>
            </a:r>
          </a:p>
          <a:p>
            <a:pPr marL="594000" lvl="2">
              <a:buFont typeface="Wingdings" panose="05000000000000000000" pitchFamily="2" charset="2"/>
              <a:buChar char="Ø"/>
            </a:pPr>
            <a:endParaRPr lang="en-US" dirty="0">
              <a:effectLst/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 Project	 	20% = 15% oral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+ 5%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written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apply &amp; to interpret statistical procedures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make an oral presentation of a statistical analysis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write a report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FE9430-7A8F-35E5-C9E4-A7F9DDD49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2091"/>
              </p:ext>
            </p:extLst>
          </p:nvPr>
        </p:nvGraphicFramePr>
        <p:xfrm>
          <a:off x="1803134" y="4705791"/>
          <a:ext cx="8585731" cy="1544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574">
                  <a:extLst>
                    <a:ext uri="{9D8B030D-6E8A-4147-A177-3AD203B41FA5}">
                      <a16:colId xmlns:a16="http://schemas.microsoft.com/office/drawing/2014/main" val="2029491733"/>
                    </a:ext>
                  </a:extLst>
                </a:gridCol>
                <a:gridCol w="1303965">
                  <a:extLst>
                    <a:ext uri="{9D8B030D-6E8A-4147-A177-3AD203B41FA5}">
                      <a16:colId xmlns:a16="http://schemas.microsoft.com/office/drawing/2014/main" val="1287721040"/>
                    </a:ext>
                  </a:extLst>
                </a:gridCol>
                <a:gridCol w="588843">
                  <a:extLst>
                    <a:ext uri="{9D8B030D-6E8A-4147-A177-3AD203B41FA5}">
                      <a16:colId xmlns:a16="http://schemas.microsoft.com/office/drawing/2014/main" val="27597919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318357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97733126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1483450827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2060752881"/>
                    </a:ext>
                  </a:extLst>
                </a:gridCol>
                <a:gridCol w="2359149">
                  <a:extLst>
                    <a:ext uri="{9D8B030D-6E8A-4147-A177-3AD203B41FA5}">
                      <a16:colId xmlns:a16="http://schemas.microsoft.com/office/drawing/2014/main" val="3458637444"/>
                    </a:ext>
                  </a:extLst>
                </a:gridCol>
              </a:tblGrid>
              <a:tr h="514921"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93.0 - 100.0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B+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88.0 - 89.9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77.0 - 79.9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D+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67.0 - 69.9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793393"/>
                  </a:ext>
                </a:extLst>
              </a:tr>
              <a:tr h="514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83.0 - 87.9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73.0 - 76.9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60.0 - 66.9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81416"/>
                  </a:ext>
                </a:extLst>
              </a:tr>
              <a:tr h="514921"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90.0 - 92.9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80.0 - 82.9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C-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70.0 - 72.9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0.0 - 59.9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59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626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2248</TotalTime>
  <Words>1497</Words>
  <Application>Microsoft Office PowerPoint</Application>
  <PresentationFormat>Widescreen</PresentationFormat>
  <Paragraphs>273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Arila</vt:lpstr>
      <vt:lpstr>Aptos</vt:lpstr>
      <vt:lpstr>Arial</vt:lpstr>
      <vt:lpstr>Calibri</vt:lpstr>
      <vt:lpstr>Courier New</vt:lpstr>
      <vt:lpstr>Source Sans Pro</vt:lpstr>
      <vt:lpstr>Times New Roman</vt:lpstr>
      <vt:lpstr>Wingdings</vt:lpstr>
      <vt:lpstr>Wingdings 2</vt:lpstr>
      <vt:lpstr>DividendVTI</vt:lpstr>
      <vt:lpstr>WEEK 01</vt:lpstr>
      <vt:lpstr>Yanan wu – visiting assistant professor</vt:lpstr>
      <vt:lpstr>PowerPoint Presentation</vt:lpstr>
      <vt:lpstr>Instructor office hour</vt:lpstr>
      <vt:lpstr>Ta introduction</vt:lpstr>
      <vt:lpstr>How about you?</vt:lpstr>
      <vt:lpstr>Resources</vt:lpstr>
      <vt:lpstr>Course requirements</vt:lpstr>
      <vt:lpstr>evaluation</vt:lpstr>
      <vt:lpstr>Important dates</vt:lpstr>
      <vt:lpstr>COURSE WEBSITEs ON GITHUB</vt:lpstr>
      <vt:lpstr>WEEK 01   weekly schedule</vt:lpstr>
      <vt:lpstr>Course introduction software installation</vt:lpstr>
      <vt:lpstr>Week 02&amp;3</vt:lpstr>
      <vt:lpstr>Week 04</vt:lpstr>
      <vt:lpstr>Week 05 &amp; 06</vt:lpstr>
      <vt:lpstr>Week 07</vt:lpstr>
      <vt:lpstr>Week 08</vt:lpstr>
      <vt:lpstr>Week 09 anova</vt:lpstr>
      <vt:lpstr>WEEK 10</vt:lpstr>
      <vt:lpstr>WEEK 11</vt:lpstr>
      <vt:lpstr>week12</vt:lpstr>
      <vt:lpstr>WEEK 13</vt:lpstr>
      <vt:lpstr>Week 14</vt:lpstr>
      <vt:lpstr>Preamble</vt:lpstr>
      <vt:lpstr>R-INTRODUCTION</vt:lpstr>
      <vt:lpstr>R - Introduction</vt:lpstr>
      <vt:lpstr>R - Introduction</vt:lpstr>
      <vt:lpstr>WEEK 01   lab session</vt:lpstr>
      <vt:lpstr>PowerPoint Presentation</vt:lpstr>
      <vt:lpstr>PowerPoint Presentation</vt:lpstr>
      <vt:lpstr>Overview of keyboard shortcuts</vt:lpstr>
      <vt:lpstr>PowerPoint Presentation</vt:lpstr>
      <vt:lpstr>PowerPoint Presentation</vt:lpstr>
      <vt:lpstr>Working directory</vt:lpstr>
      <vt:lpstr>Console window</vt:lpstr>
      <vt:lpstr>Terminate script</vt:lpstr>
      <vt:lpstr>Get help</vt:lpstr>
      <vt:lpstr>Interacting with the R-CONSOLE</vt:lpstr>
      <vt:lpstr>Variables in r</vt:lpstr>
      <vt:lpstr>PowerPoint Presentation</vt:lpstr>
      <vt:lpstr>LIST IN R</vt:lpstr>
      <vt:lpstr>Data sets</vt:lpstr>
      <vt:lpstr>WEEK 01   PRACTICES</vt:lpstr>
      <vt:lpstr>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15</cp:revision>
  <dcterms:created xsi:type="dcterms:W3CDTF">2024-12-11T19:51:45Z</dcterms:created>
  <dcterms:modified xsi:type="dcterms:W3CDTF">2025-01-11T17:53:02Z</dcterms:modified>
</cp:coreProperties>
</file>